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5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bold r:id="rId13"/>
      <p:boldItalic r:id="rId14"/>
    </p:embeddedFont>
    <p:embeddedFont>
      <p:font typeface="Noto Sans Symbols" panose="020B0604020202020204" charset="0"/>
      <p:regular r:id="rId15"/>
      <p:bold r:id="rId16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8E9FA74-ADE5-4FEE-85B9-924CCF9CD62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96A0C-88D8-4D3A-E6B7-E9627474E8A4}" name="Cornelio Isaac Ramirez Cabildo" initials="CIRC" userId="S::cramirec@sct.gob.mx::e84f5e87-0a00-4adb-92ed-1f1c0a7c0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C9A2"/>
    <a:srgbClr val="BC945A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6" autoAdjust="0"/>
    <p:restoredTop sz="90167" autoAdjust="0"/>
  </p:normalViewPr>
  <p:slideViewPr>
    <p:cSldViewPr snapToGrid="0" snapToObjects="1">
      <p:cViewPr varScale="1">
        <p:scale>
          <a:sx n="72" d="100"/>
          <a:sy n="72" d="100"/>
        </p:scale>
        <p:origin x="91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21" Type="http://schemas.microsoft.com/office/2018/10/relationships/authors" Target="author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19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>
            <a:spLocks noGrp="1"/>
          </p:cNvSpPr>
          <p:nvPr>
            <p:ph type="title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  <a:defRPr sz="4400" b="1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028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body" idx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2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Google Shape;2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09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C9A2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rgbClr val="DEC9A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617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7694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853" y="775467"/>
            <a:ext cx="5712827" cy="300796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338621" y="524109"/>
            <a:ext cx="5780116" cy="80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285750" marR="0" lvl="1" indent="-28575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tabLst/>
              <a:defRPr/>
            </a:pPr>
            <a:r>
              <a:rPr kumimoji="0" lang="es-MX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Ampliación de 7 a 21 m de ancho, para alojar 4 carriles de circulación, 2 por cada sentido en 95.6 km, incluye un Paso Superior de Ferrocarril.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6301416" y="4111324"/>
            <a:ext cx="5382000" cy="1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75" rIns="62325" bIns="52775" anchor="t" anchorCtr="0">
            <a:spAutoFit/>
          </a:bodyPr>
          <a:lstStyle/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Beneficios: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79388" marR="0" lvl="0" indent="-1031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0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50 minutos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365,555 habitantes los municipios de Cosoleacaque, Jáltipan, Acayucan, Santiago Tuxtla y Catemaco.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79388" marR="0" lvl="1" indent="-13493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: 7,295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indirectos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: 29,181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21" name="Google Shape;121;p5"/>
          <p:cNvGraphicFramePr/>
          <p:nvPr/>
        </p:nvGraphicFramePr>
        <p:xfrm>
          <a:off x="678105" y="1551447"/>
          <a:ext cx="5406875" cy="22561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7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Ago-2007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Oct-2022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2,950.6 mdp</a:t>
                      </a:r>
                      <a:endParaRPr sz="1050" b="1" i="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ontserrat"/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95.6 km y 1 PSFFCC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2007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(a cargo de Conservación de Carreteras)</a:t>
                      </a:r>
                      <a:endParaRPr/>
                    </a:p>
                  </a:txBody>
                  <a:tcPr marL="1080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1,276.4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ontserrat"/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76.9 km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(a cargo de Carreteras Federales)</a:t>
                      </a:r>
                      <a:endParaRPr sz="1050" b="0" i="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080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1,674.2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ontserrat"/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18.7 km y 1 PSFFCC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1080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ontserrat"/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2" name="Google Shape;122;p5"/>
          <p:cNvGraphicFramePr/>
          <p:nvPr/>
        </p:nvGraphicFramePr>
        <p:xfrm>
          <a:off x="2102610" y="4184847"/>
          <a:ext cx="2557875" cy="643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6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338621" y="58037"/>
            <a:ext cx="8894278" cy="65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SemiBold"/>
              <a:buNone/>
            </a:pPr>
            <a:r>
              <a:rPr lang="es-MX" sz="1400" b="1" dirty="0"/>
              <a:t>Modernización de la carretera federal MEX 180. Tramos  Jáltipan- Acayucan- Lim. </a:t>
            </a:r>
            <a:r>
              <a:rPr lang="es-MX" sz="1400" b="1" dirty="0" err="1"/>
              <a:t>Edos</a:t>
            </a:r>
            <a:r>
              <a:rPr lang="es-MX" sz="1400" b="1" dirty="0"/>
              <a:t>. Ver/</a:t>
            </a:r>
            <a:r>
              <a:rPr lang="es-MX" sz="1400" b="1" dirty="0" err="1"/>
              <a:t>Oax</a:t>
            </a:r>
            <a:br>
              <a:rPr lang="es-MX" sz="1400" b="1" dirty="0"/>
            </a:br>
            <a:r>
              <a:rPr lang="es-MX" sz="1100" b="1" dirty="0"/>
              <a:t>(Forma parte de la obra del bienestar </a:t>
            </a:r>
            <a:r>
              <a:rPr lang="es-MX" sz="1100" b="1" dirty="0" err="1"/>
              <a:t>Jaltipan</a:t>
            </a:r>
            <a:r>
              <a:rPr lang="es-MX" sz="1100" b="1" dirty="0"/>
              <a:t> –Acayucan – La Ventosa).</a:t>
            </a:r>
            <a:endParaRPr sz="1800" b="1" dirty="0"/>
          </a:p>
        </p:txBody>
      </p:sp>
      <p:sp>
        <p:nvSpPr>
          <p:cNvPr id="124" name="Google Shape;124;p5"/>
          <p:cNvSpPr txBox="1"/>
          <p:nvPr/>
        </p:nvSpPr>
        <p:spPr>
          <a:xfrm>
            <a:off x="9584429" y="1075146"/>
            <a:ext cx="653588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ACAYUCAN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10599982" y="1983388"/>
            <a:ext cx="610068" cy="1857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JALTIPÁN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6480591" y="2852956"/>
            <a:ext cx="747592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Lim. Edos. OAX/VER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7" name="Google Shape;127;p5"/>
          <p:cNvGrpSpPr/>
          <p:nvPr/>
        </p:nvGrpSpPr>
        <p:grpSpPr>
          <a:xfrm>
            <a:off x="10657417" y="857096"/>
            <a:ext cx="1279432" cy="657506"/>
            <a:chOff x="0" y="0"/>
            <a:chExt cx="838817" cy="372819"/>
          </a:xfrm>
        </p:grpSpPr>
        <p:sp>
          <p:nvSpPr>
            <p:cNvPr id="128" name="Google Shape;128;p5"/>
            <p:cNvSpPr/>
            <p:nvPr/>
          </p:nvSpPr>
          <p:spPr>
            <a:xfrm>
              <a:off x="0" y="0"/>
              <a:ext cx="838817" cy="372819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" name="Google Shape;129;p5"/>
            <p:cNvGrpSpPr/>
            <p:nvPr/>
          </p:nvGrpSpPr>
          <p:grpSpPr>
            <a:xfrm>
              <a:off x="29773" y="9767"/>
              <a:ext cx="780948" cy="341630"/>
              <a:chOff x="29773" y="9767"/>
              <a:chExt cx="780948" cy="34163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29773" y="9767"/>
                <a:ext cx="780948" cy="6550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s-MX" sz="5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ea typeface="Montserrat"/>
                    <a:cs typeface="Montserrat"/>
                    <a:sym typeface="Montserrat"/>
                  </a:rPr>
                  <a:t>SIMBOLOGIA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9773" y="75271"/>
                <a:ext cx="780948" cy="276126"/>
              </a:xfrm>
              <a:prstGeom prst="roundRect">
                <a:avLst>
                  <a:gd name="adj" fmla="val 4287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10712" y="91518"/>
                <a:ext cx="51618" cy="42607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48600" y="160062"/>
                <a:ext cx="162697" cy="4260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48600" y="227762"/>
                <a:ext cx="162697" cy="4260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48600" y="300338"/>
                <a:ext cx="162697" cy="4260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12315" y="80912"/>
                <a:ext cx="438414" cy="6550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s-MX" sz="5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ea typeface="Montserrat"/>
                    <a:cs typeface="Montserrat"/>
                    <a:sym typeface="Montserrat"/>
                  </a:rPr>
                  <a:t>POBLACIÓN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210354" y="152410"/>
                <a:ext cx="563676" cy="564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s-MX" sz="5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ea typeface="Montserrat"/>
                    <a:cs typeface="Montserrat"/>
                    <a:sym typeface="Montserrat"/>
                  </a:rPr>
                  <a:t>MODERNIZADO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238347" y="218887"/>
                <a:ext cx="563676" cy="564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s-MX" sz="5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ea typeface="Montserrat"/>
                    <a:cs typeface="Montserrat"/>
                    <a:sym typeface="Montserrat"/>
                  </a:rPr>
                  <a:t>EN PROCESO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211298" y="288842"/>
                <a:ext cx="599423" cy="564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s-MX" sz="5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ea typeface="Montserrat"/>
                    <a:cs typeface="Montserrat"/>
                    <a:sym typeface="Montserrat"/>
                  </a:rPr>
                  <a:t>POR MODERNIZAR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140" name="Google Shape;140;p5"/>
          <p:cNvGraphicFramePr/>
          <p:nvPr/>
        </p:nvGraphicFramePr>
        <p:xfrm>
          <a:off x="1219097" y="4945105"/>
          <a:ext cx="4324900" cy="1586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2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4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i="0" u="none" strike="noStrike" cap="non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Disponible.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Vigente hasta 2022</a:t>
                      </a:r>
                      <a:endParaRPr sz="800" b="0" u="none" strike="noStrike" cap="non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Disponible.</a:t>
                      </a:r>
                      <a:endParaRPr sz="800" b="0" u="none" strike="noStrike" cap="non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Disponible.</a:t>
                      </a:r>
                      <a:endParaRPr sz="800" b="0" u="none" strike="noStrike" cap="non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Sin problemática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1" name="Google Shape;141;p5"/>
          <p:cNvSpPr/>
          <p:nvPr/>
        </p:nvSpPr>
        <p:spPr>
          <a:xfrm>
            <a:off x="6703060" y="1349444"/>
            <a:ext cx="3225800" cy="1274376"/>
          </a:xfrm>
          <a:custGeom>
            <a:avLst/>
            <a:gdLst/>
            <a:ahLst/>
            <a:cxnLst/>
            <a:rect l="l" t="t" r="r" b="b"/>
            <a:pathLst>
              <a:path w="3225800" h="1274376" extrusionOk="0">
                <a:moveTo>
                  <a:pt x="0" y="1274376"/>
                </a:moveTo>
                <a:cubicBezTo>
                  <a:pt x="23918" y="1264427"/>
                  <a:pt x="47837" y="1254479"/>
                  <a:pt x="60960" y="1246436"/>
                </a:cubicBezTo>
                <a:cubicBezTo>
                  <a:pt x="74083" y="1238393"/>
                  <a:pt x="74083" y="1250246"/>
                  <a:pt x="78740" y="1226116"/>
                </a:cubicBezTo>
                <a:cubicBezTo>
                  <a:pt x="83397" y="1201986"/>
                  <a:pt x="82127" y="1127479"/>
                  <a:pt x="88900" y="1101656"/>
                </a:cubicBezTo>
                <a:cubicBezTo>
                  <a:pt x="95673" y="1075833"/>
                  <a:pt x="119380" y="1071176"/>
                  <a:pt x="119380" y="1071176"/>
                </a:cubicBezTo>
                <a:cubicBezTo>
                  <a:pt x="183303" y="1006406"/>
                  <a:pt x="383540" y="787543"/>
                  <a:pt x="472440" y="713036"/>
                </a:cubicBezTo>
                <a:cubicBezTo>
                  <a:pt x="561340" y="638529"/>
                  <a:pt x="619760" y="641069"/>
                  <a:pt x="652780" y="624136"/>
                </a:cubicBezTo>
                <a:cubicBezTo>
                  <a:pt x="685800" y="607203"/>
                  <a:pt x="669290" y="630486"/>
                  <a:pt x="670560" y="611436"/>
                </a:cubicBezTo>
                <a:cubicBezTo>
                  <a:pt x="671830" y="592386"/>
                  <a:pt x="658283" y="535659"/>
                  <a:pt x="660400" y="509836"/>
                </a:cubicBezTo>
                <a:cubicBezTo>
                  <a:pt x="662517" y="484013"/>
                  <a:pt x="669290" y="474699"/>
                  <a:pt x="683260" y="456496"/>
                </a:cubicBezTo>
                <a:cubicBezTo>
                  <a:pt x="697230" y="438293"/>
                  <a:pt x="718820" y="411199"/>
                  <a:pt x="744220" y="400616"/>
                </a:cubicBezTo>
                <a:cubicBezTo>
                  <a:pt x="769620" y="390033"/>
                  <a:pt x="808567" y="390033"/>
                  <a:pt x="835660" y="392996"/>
                </a:cubicBezTo>
                <a:cubicBezTo>
                  <a:pt x="862753" y="395959"/>
                  <a:pt x="886037" y="413739"/>
                  <a:pt x="906780" y="418396"/>
                </a:cubicBezTo>
                <a:cubicBezTo>
                  <a:pt x="927523" y="423053"/>
                  <a:pt x="934297" y="424746"/>
                  <a:pt x="960120" y="420936"/>
                </a:cubicBezTo>
                <a:cubicBezTo>
                  <a:pt x="985943" y="417126"/>
                  <a:pt x="1035897" y="408659"/>
                  <a:pt x="1061720" y="395536"/>
                </a:cubicBezTo>
                <a:cubicBezTo>
                  <a:pt x="1087543" y="382413"/>
                  <a:pt x="1049443" y="379026"/>
                  <a:pt x="1115060" y="342196"/>
                </a:cubicBezTo>
                <a:cubicBezTo>
                  <a:pt x="1180677" y="305366"/>
                  <a:pt x="1392767" y="210116"/>
                  <a:pt x="1455420" y="174556"/>
                </a:cubicBezTo>
                <a:cubicBezTo>
                  <a:pt x="1518073" y="138996"/>
                  <a:pt x="1467697" y="137726"/>
                  <a:pt x="1490980" y="128836"/>
                </a:cubicBezTo>
                <a:cubicBezTo>
                  <a:pt x="1514263" y="119946"/>
                  <a:pt x="1572683" y="130953"/>
                  <a:pt x="1595120" y="121216"/>
                </a:cubicBezTo>
                <a:cubicBezTo>
                  <a:pt x="1617557" y="111479"/>
                  <a:pt x="1619673" y="88619"/>
                  <a:pt x="1625600" y="70416"/>
                </a:cubicBezTo>
                <a:cubicBezTo>
                  <a:pt x="1631527" y="52213"/>
                  <a:pt x="1621790" y="23426"/>
                  <a:pt x="1630680" y="11996"/>
                </a:cubicBezTo>
                <a:cubicBezTo>
                  <a:pt x="1639570" y="566"/>
                  <a:pt x="1623483" y="-2397"/>
                  <a:pt x="1678940" y="1836"/>
                </a:cubicBezTo>
                <a:cubicBezTo>
                  <a:pt x="1734397" y="6069"/>
                  <a:pt x="1911350" y="28083"/>
                  <a:pt x="1963420" y="37396"/>
                </a:cubicBezTo>
                <a:cubicBezTo>
                  <a:pt x="2015490" y="46709"/>
                  <a:pt x="1967654" y="55599"/>
                  <a:pt x="1991360" y="57716"/>
                </a:cubicBezTo>
                <a:cubicBezTo>
                  <a:pt x="2015066" y="59833"/>
                  <a:pt x="2064597" y="50519"/>
                  <a:pt x="2105660" y="50096"/>
                </a:cubicBezTo>
                <a:cubicBezTo>
                  <a:pt x="2146723" y="49673"/>
                  <a:pt x="2051050" y="31469"/>
                  <a:pt x="2237740" y="55176"/>
                </a:cubicBezTo>
                <a:cubicBezTo>
                  <a:pt x="2424430" y="78883"/>
                  <a:pt x="3179657" y="112326"/>
                  <a:pt x="3225800" y="192336"/>
                </a:cubicBezTo>
              </a:path>
            </a:pathLst>
          </a:cu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9989820" y="1531620"/>
            <a:ext cx="561340" cy="787400"/>
          </a:xfrm>
          <a:custGeom>
            <a:avLst/>
            <a:gdLst/>
            <a:ahLst/>
            <a:cxnLst/>
            <a:rect l="l" t="t" r="r" b="b"/>
            <a:pathLst>
              <a:path w="561340" h="787400" extrusionOk="0">
                <a:moveTo>
                  <a:pt x="0" y="0"/>
                </a:moveTo>
                <a:lnTo>
                  <a:pt x="480060" y="632460"/>
                </a:lnTo>
                <a:cubicBezTo>
                  <a:pt x="563457" y="741680"/>
                  <a:pt x="493183" y="645160"/>
                  <a:pt x="500380" y="655320"/>
                </a:cubicBezTo>
                <a:cubicBezTo>
                  <a:pt x="507577" y="665480"/>
                  <a:pt x="513080" y="671407"/>
                  <a:pt x="523240" y="693420"/>
                </a:cubicBezTo>
                <a:cubicBezTo>
                  <a:pt x="533400" y="715433"/>
                  <a:pt x="547370" y="751416"/>
                  <a:pt x="561340" y="787400"/>
                </a:cubicBezTo>
              </a:path>
            </a:pathLst>
          </a:cu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6630516" y="2573719"/>
            <a:ext cx="101669" cy="108814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9899370" y="1489050"/>
            <a:ext cx="101669" cy="108814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0526016" y="2299729"/>
            <a:ext cx="101669" cy="108814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5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2877</TotalTime>
  <Words>227</Words>
  <Application>Microsoft Office PowerPoint</Application>
  <PresentationFormat>Panorámica</PresentationFormat>
  <Paragraphs>58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</vt:lpstr>
      <vt:lpstr>Montserrat SemiBold</vt:lpstr>
      <vt:lpstr>Noto Sans Symbols</vt:lpstr>
      <vt:lpstr>Arial</vt:lpstr>
      <vt:lpstr>Calibri</vt:lpstr>
      <vt:lpstr>5_Tema de Office</vt:lpstr>
      <vt:lpstr>Modernización de la carretera federal MEX 180. Tramos  Jáltipan- Acayucan- Lim. Edos. Ver/Oax (Forma parte de la obra del bienestar Jaltipan –Acayucan – La Ventosa).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170</cp:revision>
  <dcterms:created xsi:type="dcterms:W3CDTF">2018-12-04T03:27:02Z</dcterms:created>
  <dcterms:modified xsi:type="dcterms:W3CDTF">2023-05-23T19:00:13Z</dcterms:modified>
</cp:coreProperties>
</file>